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6CFC-D186-453E-92B9-AD679268D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9C618-D0D4-4773-8120-A943DFE2B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0FEE8-13FC-4326-9E94-9125F2DA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88B53-8398-4C98-82A9-65B4BAC7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BCE61-3A39-4741-8326-7FEF3EE7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36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6BD6-9F30-4DD7-8025-1E94D272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2170B-16BF-4F89-8539-AAE36CCA9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5D3B0-B965-4F1F-846C-B3152313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68240-00BF-4405-9A98-351B8092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5FECD-C41D-43CF-B0E7-C9F04B4A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92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CBAF3-4127-435D-A340-5B4101CE7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FE07E-6557-4568-A44E-05C323AD5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19095-8A67-4F91-9F79-5904DFA9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192E0-A7E9-4D6D-98FA-102DCAC7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F32C7-AAA1-42B4-9044-F97DC896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75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3C83-90D6-4236-8CF7-2F771307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399C0-43E1-49B5-8A35-7B41D8D5C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249C-AFD0-4D5B-8F0C-28AA1704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26630-31F0-4DA6-8058-EC6F69CD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6C3DA-6C00-4D25-8BEB-7E0E40B5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365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10D1-6481-4C73-980B-567999B2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43ED8-B641-4E4D-9207-DD1EE7406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0C60-BE28-41C7-A021-69BC2C87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CE1F4-99BD-4029-B54B-C9302EE5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24B00-21E5-4739-B8F1-2319CE5A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28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53FE-2480-43D2-A302-D07FA309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274A-9DB8-491D-86DA-A94F9B480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1EF9A-6049-48A6-932A-6B0C59772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A2C06-B904-4A0B-B54C-CAAE08CE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0D099-7C43-4B1D-9CCB-FBD04B45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7B55F-CE96-4DD6-AF70-703C3D56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641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C7C0-1F5D-4B23-8EDD-1D2AD9C2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B78FF-3688-4AE1-95D2-AC9558D5F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49052-9109-46B3-8C09-837EE9E3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B42F3-8A24-4F94-8F61-64CC0FDE4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D2317-3989-4022-AE17-CAF2C3B01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539EE-80D0-432F-B9A4-3988D365B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8CEC0-4E49-4EA2-8E3C-D6FC9F87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60ECD-ED2F-4527-9163-2C338AE1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146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A8DC-0E9D-43A3-A399-6FA00D24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AE2F2-B551-45D0-A250-678D0C9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239A6-C442-43A2-AF6E-04717922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A7DD0-738E-437C-A953-E3EFF4FF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185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1A6AA-A79C-4968-A8BF-72624D5E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63B8F-E73B-4833-89D2-4994786B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6D6EC-854B-43DA-B627-9BD5F2BD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5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EE3C-5B24-44E1-B080-715632AE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5A9FD-4621-485A-8DAF-78B5D2E4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1819F-F8E0-4824-8361-F76EC7E0B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01291-1796-4344-B6E0-4734BBDD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E698F-6B69-41E8-8718-0A6B6A4F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B38C9-3B4E-4AC5-8368-8DAA8600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00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D3EF-F953-4A65-B536-473DCB80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CC9D6-95A8-46A0-A9AF-58DAECD55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615-BF68-41E9-B8EB-3C72CD95D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E6449-732F-4043-B7F7-E0676487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B01CB-D41C-4F59-A695-D90C7232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0D56C-0C74-42CA-B96A-2AC0FF6A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576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00663-62C3-467E-B320-AFAE012E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0FF0B-6ADC-495E-B4F5-2E8421FC2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443EA-8480-4C4F-B4FF-20331FCFB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2B45-6277-43DD-B943-63772D807080}" type="datetimeFigureOut">
              <a:rPr lang="en-IN" smtClean="0"/>
              <a:t>12-11-2018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F6669-1C16-4D05-A18F-9F0DD6879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3064F-577A-4756-B706-261132D0D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627B6-D1D3-4287-984D-8FC331D6F5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85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14A1-B469-4616-8E90-D60EC677A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Recent advances in the Management of Thalassaemia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35605-DC1E-4960-8BD1-741D350F93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492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6585-6BC6-4709-8A19-E977C964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B4198-692A-4AB1-9662-EB727F5A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Zinc Finger Nuclease (ZFN)</a:t>
            </a:r>
          </a:p>
          <a:p>
            <a:r>
              <a:rPr lang="en-IN" dirty="0"/>
              <a:t>Transcription Activator-Like Effectors (TALEN)</a:t>
            </a:r>
          </a:p>
          <a:p>
            <a:r>
              <a:rPr lang="en-US" dirty="0"/>
              <a:t>Clustered Regularly Interspaced Short Palindromic Repeats - CRISPR associated  (CRISPR-Cas9) – Gene Editing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243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AA54E-461B-491A-B26A-E04A1B60D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8" t="2735" r="2915" b="36800"/>
          <a:stretch/>
        </p:blipFill>
        <p:spPr>
          <a:xfrm>
            <a:off x="1778599" y="142042"/>
            <a:ext cx="8634802" cy="67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8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95016-BCB3-478C-83E3-AD92CC8C1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13" y="1283414"/>
            <a:ext cx="8621891" cy="4957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7C422-1B97-4EE7-9AEB-B86CAD6D6F83}"/>
              </a:ext>
            </a:extLst>
          </p:cNvPr>
          <p:cNvSpPr txBox="1"/>
          <p:nvPr/>
        </p:nvSpPr>
        <p:spPr>
          <a:xfrm>
            <a:off x="1438182" y="204186"/>
            <a:ext cx="843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/>
              <a:t>Erythroid Maturation factor activity web</a:t>
            </a:r>
          </a:p>
        </p:txBody>
      </p:sp>
    </p:spTree>
    <p:extLst>
      <p:ext uri="{BB962C8B-B14F-4D97-AF65-F5344CB8AC3E}">
        <p14:creationId xmlns:p14="http://schemas.microsoft.com/office/powerpoint/2010/main" val="44792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8B1F-B8F9-4FD4-967B-E0FC2137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Erythroid Maturation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21719-E70B-4530-992A-DEB9155EB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858"/>
            <a:ext cx="10515600" cy="4980373"/>
          </a:xfrm>
        </p:spPr>
        <p:txBody>
          <a:bodyPr>
            <a:normAutofit lnSpcReduction="10000"/>
          </a:bodyPr>
          <a:lstStyle/>
          <a:p>
            <a:r>
              <a:rPr lang="en-IN" dirty="0" err="1"/>
              <a:t>Sotatercept</a:t>
            </a:r>
            <a:r>
              <a:rPr lang="en-IN" dirty="0"/>
              <a:t> (ACE-536) </a:t>
            </a:r>
          </a:p>
          <a:p>
            <a:r>
              <a:rPr lang="en-IN" dirty="0" err="1"/>
              <a:t>Lupatercept</a:t>
            </a:r>
            <a:r>
              <a:rPr lang="en-IN" dirty="0"/>
              <a:t> (ACE-011)</a:t>
            </a:r>
          </a:p>
          <a:p>
            <a:pPr lvl="1"/>
            <a:r>
              <a:rPr lang="en-IN" dirty="0"/>
              <a:t>Ligand trap TGF-β superfamily, administered as s/c dose, every 21 days, Phase 2 and phase 2 extension study going on.</a:t>
            </a:r>
          </a:p>
          <a:p>
            <a:pPr lvl="1"/>
            <a:r>
              <a:rPr lang="en-IN" dirty="0" err="1"/>
              <a:t>Acceleron</a:t>
            </a:r>
            <a:r>
              <a:rPr lang="en-IN" dirty="0"/>
              <a:t> pharma and Celgene Corporation</a:t>
            </a:r>
          </a:p>
          <a:p>
            <a:pPr lvl="1"/>
            <a:r>
              <a:rPr lang="en-IN" dirty="0"/>
              <a:t>RAP-011  inhibit expression of GDF11 &gt; reduction of apoptosis of immature erythroblasts through </a:t>
            </a:r>
            <a:r>
              <a:rPr lang="en-IN" dirty="0" err="1"/>
              <a:t>Fas-Fas</a:t>
            </a:r>
            <a:r>
              <a:rPr lang="en-IN" dirty="0"/>
              <a:t> ligand pathway  and RAP -536 reduced activation of SMAD2/3 pathway.</a:t>
            </a:r>
          </a:p>
          <a:p>
            <a:r>
              <a:rPr lang="en-IN" dirty="0" err="1"/>
              <a:t>Ruxolitinib</a:t>
            </a:r>
            <a:r>
              <a:rPr lang="en-IN" dirty="0"/>
              <a:t> (INC424)</a:t>
            </a:r>
          </a:p>
          <a:p>
            <a:pPr lvl="1"/>
            <a:r>
              <a:rPr lang="en-IN" dirty="0"/>
              <a:t>JAK inhibitor, Oral tablet.</a:t>
            </a:r>
          </a:p>
          <a:p>
            <a:pPr lvl="1"/>
            <a:r>
              <a:rPr lang="en-IN" dirty="0"/>
              <a:t>Increases </a:t>
            </a:r>
            <a:r>
              <a:rPr lang="en-IN" dirty="0" err="1"/>
              <a:t>HbF</a:t>
            </a:r>
            <a:r>
              <a:rPr lang="en-IN" dirty="0"/>
              <a:t> production, reduced ineffective erythropoiesis and splenomegaly after short term administration of JAK2 inhibitor.</a:t>
            </a:r>
          </a:p>
          <a:p>
            <a:pPr lvl="1"/>
            <a:r>
              <a:rPr lang="en-IN" dirty="0"/>
              <a:t>Phase 2 trial to commence, Novartis Pharma, Open study</a:t>
            </a:r>
          </a:p>
        </p:txBody>
      </p:sp>
    </p:spTree>
    <p:extLst>
      <p:ext uri="{BB962C8B-B14F-4D97-AF65-F5344CB8AC3E}">
        <p14:creationId xmlns:p14="http://schemas.microsoft.com/office/powerpoint/2010/main" val="39083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903449-D34C-4AFF-8146-DBF85B258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78532"/>
              </p:ext>
            </p:extLst>
          </p:nvPr>
        </p:nvGraphicFramePr>
        <p:xfrm>
          <a:off x="838199" y="360809"/>
          <a:ext cx="10205622" cy="505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937">
                  <a:extLst>
                    <a:ext uri="{9D8B030D-6E8A-4147-A177-3AD203B41FA5}">
                      <a16:colId xmlns:a16="http://schemas.microsoft.com/office/drawing/2014/main" val="1752404597"/>
                    </a:ext>
                  </a:extLst>
                </a:gridCol>
                <a:gridCol w="1700937">
                  <a:extLst>
                    <a:ext uri="{9D8B030D-6E8A-4147-A177-3AD203B41FA5}">
                      <a16:colId xmlns:a16="http://schemas.microsoft.com/office/drawing/2014/main" val="3802178692"/>
                    </a:ext>
                  </a:extLst>
                </a:gridCol>
                <a:gridCol w="1700937">
                  <a:extLst>
                    <a:ext uri="{9D8B030D-6E8A-4147-A177-3AD203B41FA5}">
                      <a16:colId xmlns:a16="http://schemas.microsoft.com/office/drawing/2014/main" val="2647037376"/>
                    </a:ext>
                  </a:extLst>
                </a:gridCol>
                <a:gridCol w="1700937">
                  <a:extLst>
                    <a:ext uri="{9D8B030D-6E8A-4147-A177-3AD203B41FA5}">
                      <a16:colId xmlns:a16="http://schemas.microsoft.com/office/drawing/2014/main" val="282018535"/>
                    </a:ext>
                  </a:extLst>
                </a:gridCol>
                <a:gridCol w="1700937">
                  <a:extLst>
                    <a:ext uri="{9D8B030D-6E8A-4147-A177-3AD203B41FA5}">
                      <a16:colId xmlns:a16="http://schemas.microsoft.com/office/drawing/2014/main" val="39997833"/>
                    </a:ext>
                  </a:extLst>
                </a:gridCol>
                <a:gridCol w="1700937">
                  <a:extLst>
                    <a:ext uri="{9D8B030D-6E8A-4147-A177-3AD203B41FA5}">
                      <a16:colId xmlns:a16="http://schemas.microsoft.com/office/drawing/2014/main" val="104088380"/>
                    </a:ext>
                  </a:extLst>
                </a:gridCol>
              </a:tblGrid>
              <a:tr h="1006352">
                <a:tc gridSpan="6">
                  <a:txBody>
                    <a:bodyPr/>
                    <a:lstStyle/>
                    <a:p>
                      <a:r>
                        <a:rPr lang="en-IN" sz="3200" dirty="0"/>
                        <a:t>SOTATERCEPT &amp; LUSPATERCEPT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915305"/>
                  </a:ext>
                </a:extLst>
              </a:tr>
              <a:tr h="798991">
                <a:tc>
                  <a:txBody>
                    <a:bodyPr/>
                    <a:lstStyle/>
                    <a:p>
                      <a:r>
                        <a:rPr lang="en-IN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%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&gt; 20% reduction in Transfusion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LIC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Adverse effects</a:t>
                      </a:r>
                    </a:p>
                    <a:p>
                      <a:r>
                        <a:rPr lang="en-IN" dirty="0"/>
                        <a:t>Asthenia, myalgia, headache, bone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118376"/>
                  </a:ext>
                </a:extLst>
              </a:tr>
              <a:tr h="646117">
                <a:tc>
                  <a:txBody>
                    <a:bodyPr/>
                    <a:lstStyle/>
                    <a:p>
                      <a:r>
                        <a:rPr lang="en-IN" dirty="0"/>
                        <a:t>0.3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 gm/dl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 (10%)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468234"/>
                  </a:ext>
                </a:extLst>
              </a:tr>
              <a:tr h="646117">
                <a:tc>
                  <a:txBody>
                    <a:bodyPr/>
                    <a:lstStyle/>
                    <a:p>
                      <a:r>
                        <a:rPr lang="en-IN" dirty="0"/>
                        <a:t>0.75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 gm/dl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471962"/>
                  </a:ext>
                </a:extLst>
              </a:tr>
              <a:tr h="646117">
                <a:tc>
                  <a:txBody>
                    <a:bodyPr/>
                    <a:lstStyle/>
                    <a:p>
                      <a:r>
                        <a:rPr lang="en-IN" dirty="0"/>
                        <a:t>0.5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 gm/dl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10955"/>
                  </a:ext>
                </a:extLst>
              </a:tr>
              <a:tr h="646117">
                <a:tc>
                  <a:txBody>
                    <a:bodyPr/>
                    <a:lstStyle/>
                    <a:p>
                      <a:r>
                        <a:rPr lang="en-IN" dirty="0"/>
                        <a:t>0.75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 gm/dl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0755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A05D9C-D553-49C2-A3ED-011D3FCC3D49}"/>
              </a:ext>
            </a:extLst>
          </p:cNvPr>
          <p:cNvSpPr txBox="1"/>
          <p:nvPr/>
        </p:nvSpPr>
        <p:spPr>
          <a:xfrm>
            <a:off x="905522" y="5717219"/>
            <a:ext cx="1020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Phase 3 trial BELIEVE study is going on</a:t>
            </a:r>
          </a:p>
        </p:txBody>
      </p:sp>
    </p:spTree>
    <p:extLst>
      <p:ext uri="{BB962C8B-B14F-4D97-AF65-F5344CB8AC3E}">
        <p14:creationId xmlns:p14="http://schemas.microsoft.com/office/powerpoint/2010/main" val="90923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B38011-AF75-4524-890D-F4A6BC3D6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087884"/>
              </p:ext>
            </p:extLst>
          </p:nvPr>
        </p:nvGraphicFramePr>
        <p:xfrm>
          <a:off x="159798" y="142044"/>
          <a:ext cx="11878321" cy="650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470">
                  <a:extLst>
                    <a:ext uri="{9D8B030D-6E8A-4147-A177-3AD203B41FA5}">
                      <a16:colId xmlns:a16="http://schemas.microsoft.com/office/drawing/2014/main" val="804098194"/>
                    </a:ext>
                  </a:extLst>
                </a:gridCol>
                <a:gridCol w="2560929">
                  <a:extLst>
                    <a:ext uri="{9D8B030D-6E8A-4147-A177-3AD203B41FA5}">
                      <a16:colId xmlns:a16="http://schemas.microsoft.com/office/drawing/2014/main" val="2519926281"/>
                    </a:ext>
                  </a:extLst>
                </a:gridCol>
                <a:gridCol w="2312912">
                  <a:extLst>
                    <a:ext uri="{9D8B030D-6E8A-4147-A177-3AD203B41FA5}">
                      <a16:colId xmlns:a16="http://schemas.microsoft.com/office/drawing/2014/main" val="1871166143"/>
                    </a:ext>
                  </a:extLst>
                </a:gridCol>
                <a:gridCol w="2965141">
                  <a:extLst>
                    <a:ext uri="{9D8B030D-6E8A-4147-A177-3AD203B41FA5}">
                      <a16:colId xmlns:a16="http://schemas.microsoft.com/office/drawing/2014/main" val="2862513178"/>
                    </a:ext>
                  </a:extLst>
                </a:gridCol>
                <a:gridCol w="2476869">
                  <a:extLst>
                    <a:ext uri="{9D8B030D-6E8A-4147-A177-3AD203B41FA5}">
                      <a16:colId xmlns:a16="http://schemas.microsoft.com/office/drawing/2014/main" val="2268063281"/>
                    </a:ext>
                  </a:extLst>
                </a:gridCol>
              </a:tblGrid>
              <a:tr h="686718">
                <a:tc>
                  <a:txBody>
                    <a:bodyPr/>
                    <a:lstStyle/>
                    <a:p>
                      <a:r>
                        <a:rPr lang="en-IN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Institution / Developer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616181"/>
                  </a:ext>
                </a:extLst>
              </a:tr>
              <a:tr h="1458657">
                <a:tc>
                  <a:txBody>
                    <a:bodyPr/>
                    <a:lstStyle/>
                    <a:p>
                      <a:r>
                        <a:rPr lang="en-IN" sz="1600" dirty="0"/>
                        <a:t>Rapamycin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mTOR inhibitor Antioxidant effect, Foxo3 Activation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Erythroid progenitors</a:t>
                      </a:r>
                    </a:p>
                    <a:p>
                      <a:endParaRPr lang="en-IN" sz="1600" dirty="0"/>
                    </a:p>
                    <a:p>
                      <a:endParaRPr lang="en-IN" sz="1600" dirty="0"/>
                    </a:p>
                    <a:p>
                      <a:r>
                        <a:rPr lang="en-IN" sz="1600" dirty="0"/>
                        <a:t>Thalassaemic mice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Zhang X et al, AJH, 2014;89:954-953 27</a:t>
                      </a:r>
                    </a:p>
                    <a:p>
                      <a:endParaRPr lang="en-IN" sz="1600" dirty="0"/>
                    </a:p>
                    <a:p>
                      <a:r>
                        <a:rPr lang="en-IN" sz="1600" dirty="0"/>
                        <a:t>Pecoraro A, et al, Haemoglobin, 2015;39:225-229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Icahn School of Medicine, Mount Sinai, NY</a:t>
                      </a:r>
                    </a:p>
                    <a:p>
                      <a:endParaRPr lang="en-IN" sz="1600" dirty="0"/>
                    </a:p>
                    <a:p>
                      <a:r>
                        <a:rPr lang="en-IN" sz="1600" dirty="0"/>
                        <a:t>Dept of Oncology, </a:t>
                      </a:r>
                      <a:r>
                        <a:rPr lang="en-IN" sz="1600" dirty="0" err="1"/>
                        <a:t>Ospedali</a:t>
                      </a:r>
                      <a:r>
                        <a:rPr lang="en-IN" sz="1600" dirty="0"/>
                        <a:t> </a:t>
                      </a:r>
                      <a:r>
                        <a:rPr lang="en-IN" sz="1600" dirty="0" err="1"/>
                        <a:t>Rinuti</a:t>
                      </a:r>
                      <a:r>
                        <a:rPr lang="en-IN" sz="1600" dirty="0"/>
                        <a:t>, Palermo, Italy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168832"/>
                  </a:ext>
                </a:extLst>
              </a:tr>
              <a:tr h="656559">
                <a:tc>
                  <a:txBody>
                    <a:bodyPr/>
                    <a:lstStyle/>
                    <a:p>
                      <a:r>
                        <a:rPr lang="en-IN" sz="1600" dirty="0"/>
                        <a:t>Resveratrol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Antioxidant effect, Foxo3 activation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Thalassaemic mice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Franco SS et al </a:t>
                      </a:r>
                      <a:r>
                        <a:rPr lang="en-IN" sz="1600" dirty="0" err="1"/>
                        <a:t>Haematologica</a:t>
                      </a:r>
                      <a:r>
                        <a:rPr lang="en-IN" sz="1600" dirty="0"/>
                        <a:t>, 2014;99:267-275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Dept. of Medicine, University of Verona, Italy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21787"/>
                  </a:ext>
                </a:extLst>
              </a:tr>
              <a:tr h="1368602">
                <a:tc>
                  <a:txBody>
                    <a:bodyPr/>
                    <a:lstStyle/>
                    <a:p>
                      <a:r>
                        <a:rPr lang="en-IN" sz="1600" dirty="0" err="1"/>
                        <a:t>Salubrinal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Inhibition of elF2aP dephosphorylation, </a:t>
                      </a:r>
                      <a:r>
                        <a:rPr lang="en-IN" sz="1600" dirty="0" err="1"/>
                        <a:t>hemichrome</a:t>
                      </a:r>
                      <a:r>
                        <a:rPr lang="en-IN" sz="1600" dirty="0"/>
                        <a:t> reduction </a:t>
                      </a:r>
                    </a:p>
                    <a:p>
                      <a:r>
                        <a:rPr lang="en-IN" sz="1600" dirty="0" err="1"/>
                        <a:t>HbF</a:t>
                      </a:r>
                      <a:r>
                        <a:rPr lang="en-IN" sz="1600" dirty="0"/>
                        <a:t> induction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Erythroid progenitors form Beta </a:t>
                      </a:r>
                      <a:r>
                        <a:rPr lang="en-IN" sz="1600" dirty="0" err="1"/>
                        <a:t>thal</a:t>
                      </a:r>
                      <a:r>
                        <a:rPr lang="en-IN" sz="1600" dirty="0"/>
                        <a:t> mice</a:t>
                      </a:r>
                    </a:p>
                    <a:p>
                      <a:endParaRPr lang="en-IN" sz="1600" dirty="0"/>
                    </a:p>
                    <a:p>
                      <a:r>
                        <a:rPr lang="en-IN" sz="1600" dirty="0"/>
                        <a:t>Differentiating human CD34+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/>
                        <a:t>Suragni</a:t>
                      </a:r>
                      <a:r>
                        <a:rPr lang="en-IN" sz="1600" dirty="0"/>
                        <a:t> RN, et al, Blood 2012, 119:5276-5284 39</a:t>
                      </a:r>
                    </a:p>
                    <a:p>
                      <a:endParaRPr lang="en-IN" sz="1600" dirty="0"/>
                    </a:p>
                    <a:p>
                      <a:r>
                        <a:rPr lang="en-IN" sz="1600" dirty="0"/>
                        <a:t>Hahn CK, Blood, 2014,124:2730-2734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Harvard MIT Cambridge MA</a:t>
                      </a:r>
                    </a:p>
                    <a:p>
                      <a:endParaRPr lang="en-IN" sz="1600" dirty="0"/>
                    </a:p>
                    <a:p>
                      <a:r>
                        <a:rPr lang="en-IN" sz="1600" dirty="0"/>
                        <a:t>Dept of </a:t>
                      </a:r>
                      <a:r>
                        <a:rPr lang="en-IN" sz="1600" dirty="0" err="1"/>
                        <a:t>Toxicol</a:t>
                      </a:r>
                      <a:r>
                        <a:rPr lang="en-IN" sz="1600" dirty="0"/>
                        <a:t> &amp; Phar</a:t>
                      </a:r>
                    </a:p>
                    <a:p>
                      <a:r>
                        <a:rPr lang="en-IN" sz="1600" dirty="0"/>
                        <a:t>Geisel School of 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1405"/>
                  </a:ext>
                </a:extLst>
              </a:tr>
              <a:tr h="857226">
                <a:tc>
                  <a:txBody>
                    <a:bodyPr/>
                    <a:lstStyle/>
                    <a:p>
                      <a:r>
                        <a:rPr lang="en-IN" sz="1600" dirty="0"/>
                        <a:t>Exogenous transferrin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TfR1 down regulation, improvement of erythroid terminal differentiation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Thalassaemic mice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Li H et al, 57</a:t>
                      </a:r>
                      <a:r>
                        <a:rPr lang="en-IN" sz="1600" baseline="30000" dirty="0"/>
                        <a:t>th</a:t>
                      </a:r>
                      <a:r>
                        <a:rPr lang="en-IN" sz="1600" dirty="0"/>
                        <a:t> ASH Annual Meeting, 2015 # 754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New York Blood </a:t>
                      </a:r>
                      <a:r>
                        <a:rPr lang="en-IN" sz="1600" dirty="0" err="1"/>
                        <a:t>Center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43899"/>
                  </a:ext>
                </a:extLst>
              </a:tr>
              <a:tr h="622344">
                <a:tc>
                  <a:txBody>
                    <a:bodyPr/>
                    <a:lstStyle/>
                    <a:p>
                      <a:r>
                        <a:rPr lang="en-IN" sz="1600" dirty="0" err="1"/>
                        <a:t>Minihepcidins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Hepcidin Up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Thalassaemic mice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/>
                        <a:t>Casu</a:t>
                      </a:r>
                      <a:r>
                        <a:rPr lang="en-IN" sz="1600" dirty="0"/>
                        <a:t> C et al. 55</a:t>
                      </a:r>
                      <a:r>
                        <a:rPr lang="en-IN" sz="1600" baseline="30000" dirty="0"/>
                        <a:t>th</a:t>
                      </a:r>
                      <a:r>
                        <a:rPr lang="en-IN" sz="1600" dirty="0"/>
                        <a:t> ASH Annual Meeting, 2013 # 431  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Weil Cornell Medical 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355408"/>
                  </a:ext>
                </a:extLst>
              </a:tr>
              <a:tr h="857226">
                <a:tc>
                  <a:txBody>
                    <a:bodyPr/>
                    <a:lstStyle/>
                    <a:p>
                      <a:r>
                        <a:rPr lang="en-IN" sz="1600" dirty="0"/>
                        <a:t>Leptomycin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XPO1 inhibitors, improvement of terminal differentiation of </a:t>
                      </a:r>
                      <a:r>
                        <a:rPr lang="en-IN" sz="1600" dirty="0" err="1"/>
                        <a:t>erythroids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Erythroid progenitors from Beta TM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/>
                        <a:t>Guillem</a:t>
                      </a:r>
                      <a:r>
                        <a:rPr lang="en-IN" sz="1600" dirty="0"/>
                        <a:t> F et al, 57</a:t>
                      </a:r>
                      <a:r>
                        <a:rPr lang="en-IN" sz="1600" baseline="30000" dirty="0"/>
                        <a:t>th</a:t>
                      </a:r>
                      <a:r>
                        <a:rPr lang="en-IN" sz="1600" dirty="0"/>
                        <a:t> ASH Annual Meeting, 2015 # 2368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err="1"/>
                        <a:t>Laboratorie</a:t>
                      </a:r>
                      <a:r>
                        <a:rPr lang="en-IN" sz="1600" dirty="0"/>
                        <a:t> INSERM, Paris, 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224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77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B77C-CB72-4DA0-8DBC-BFD01692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46F8-13E4-41B5-AC0F-EA32C7B0E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Inefficient erythropoiesis is the main mechanism underlying the pathology of anaemia and all the complications in Thalassaemia.</a:t>
            </a:r>
          </a:p>
          <a:p>
            <a:r>
              <a:rPr lang="en-IN" dirty="0"/>
              <a:t>Recent research has identified key sequences, revealing novel modulators, which could address the ineffective erythropoiesis .</a:t>
            </a:r>
          </a:p>
          <a:p>
            <a:r>
              <a:rPr lang="en-IN" dirty="0"/>
              <a:t>TGF-β family member inhibitors – have shown encouraging results in Phase 2 trials, regardless of the severity and Phase 3 has been initiated.</a:t>
            </a:r>
          </a:p>
          <a:p>
            <a:r>
              <a:rPr lang="en-IN" dirty="0"/>
              <a:t>JAK2 inhibitors have already been started on Phase 2 clinical trial.</a:t>
            </a:r>
          </a:p>
          <a:p>
            <a:r>
              <a:rPr lang="en-IN" dirty="0"/>
              <a:t>It can now safely be said that HSCT which is the mainstay of cure with Gene therapy, we may never have to subject another Thalassaemic individual to immunomodulatory +/- Myeloablative related morbidity or mortality.</a:t>
            </a:r>
          </a:p>
        </p:txBody>
      </p:sp>
    </p:spTree>
    <p:extLst>
      <p:ext uri="{BB962C8B-B14F-4D97-AF65-F5344CB8AC3E}">
        <p14:creationId xmlns:p14="http://schemas.microsoft.com/office/powerpoint/2010/main" val="237747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08328-CB6F-498A-AB53-70614C359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976"/>
          <a:stretch/>
        </p:blipFill>
        <p:spPr>
          <a:xfrm>
            <a:off x="0" y="0"/>
            <a:ext cx="1243761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FEE8FD-5BD4-46C2-97FA-7A9045BD8B99}"/>
              </a:ext>
            </a:extLst>
          </p:cNvPr>
          <p:cNvSpPr/>
          <p:nvPr/>
        </p:nvSpPr>
        <p:spPr>
          <a:xfrm>
            <a:off x="1027354" y="259646"/>
            <a:ext cx="1038290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C000"/>
                </a:solidFill>
                <a:effectLst/>
              </a:rPr>
              <a:t>Do not lose hope</a:t>
            </a:r>
          </a:p>
          <a:p>
            <a:pPr algn="ctr"/>
            <a:r>
              <a:rPr lang="en-US" sz="4000" b="1" dirty="0">
                <a:ln/>
                <a:solidFill>
                  <a:srgbClr val="FFC000"/>
                </a:solidFill>
              </a:rPr>
              <a:t>The permanent solution is just round the corner</a:t>
            </a:r>
          </a:p>
          <a:p>
            <a:pPr algn="ctr"/>
            <a:endParaRPr lang="en-US" sz="4000" b="1" cap="none" spc="0" dirty="0">
              <a:ln/>
              <a:solidFill>
                <a:srgbClr val="FFC000"/>
              </a:solidFill>
              <a:effectLst/>
            </a:endParaRPr>
          </a:p>
          <a:p>
            <a:pPr algn="ctr"/>
            <a:endParaRPr lang="en-US" sz="4000" b="1" dirty="0">
              <a:ln/>
              <a:solidFill>
                <a:srgbClr val="FFC000"/>
              </a:solidFill>
            </a:endParaRPr>
          </a:p>
          <a:p>
            <a:pPr algn="ctr"/>
            <a:endParaRPr lang="en-US" sz="4000" b="1" cap="none" spc="0" dirty="0">
              <a:ln/>
              <a:solidFill>
                <a:srgbClr val="FFC000"/>
              </a:solidFill>
              <a:effectLst/>
            </a:endParaRPr>
          </a:p>
          <a:p>
            <a:pPr algn="ctr"/>
            <a:endParaRPr lang="en-US" sz="4000" b="1" dirty="0">
              <a:ln/>
              <a:solidFill>
                <a:srgbClr val="FFC000"/>
              </a:solidFill>
            </a:endParaRPr>
          </a:p>
          <a:p>
            <a:pPr algn="ctr"/>
            <a:endParaRPr lang="en-US" sz="4000" b="1" cap="none" spc="0" dirty="0">
              <a:ln/>
              <a:solidFill>
                <a:srgbClr val="FFC000"/>
              </a:solidFill>
              <a:effectLst/>
            </a:endParaRPr>
          </a:p>
          <a:p>
            <a:pPr algn="ctr"/>
            <a:endParaRPr lang="en-US" sz="4000" b="1" dirty="0">
              <a:ln/>
              <a:solidFill>
                <a:srgbClr val="FFC000"/>
              </a:solidFill>
            </a:endParaRPr>
          </a:p>
          <a:p>
            <a:pPr algn="ctr"/>
            <a:endParaRPr lang="en-US" sz="4000" b="1" cap="none" spc="0" dirty="0">
              <a:ln/>
              <a:solidFill>
                <a:srgbClr val="FFC000"/>
              </a:solidFill>
              <a:effectLst/>
            </a:endParaRPr>
          </a:p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</a:rPr>
              <a:t>Thank you</a:t>
            </a:r>
            <a:r>
              <a:rPr lang="en-US" sz="4000" b="1" cap="none" spc="0" dirty="0">
                <a:ln/>
                <a:solidFill>
                  <a:srgbClr val="FFC00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94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685C-5611-451D-B41E-87E7C9FB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Target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78E5-8BBC-4093-805D-9B37B2F1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Cure for Thalassaemia</a:t>
            </a:r>
          </a:p>
          <a:p>
            <a:pPr lvl="1"/>
            <a:r>
              <a:rPr lang="en-IN" dirty="0"/>
              <a:t>Stem Cell Transplantation</a:t>
            </a:r>
          </a:p>
          <a:p>
            <a:pPr lvl="2"/>
            <a:r>
              <a:rPr lang="en-IN" dirty="0"/>
              <a:t>Bone Marrow derived Stem Cells</a:t>
            </a:r>
          </a:p>
          <a:p>
            <a:pPr lvl="2"/>
            <a:r>
              <a:rPr lang="en-IN" dirty="0"/>
              <a:t>Umbilical Cord Blood Stem Cells</a:t>
            </a:r>
          </a:p>
          <a:p>
            <a:pPr lvl="2"/>
            <a:r>
              <a:rPr lang="en-IN" dirty="0"/>
              <a:t>Peripheral Blood Stem Cells</a:t>
            </a:r>
          </a:p>
          <a:p>
            <a:pPr lvl="1"/>
            <a:r>
              <a:rPr lang="en-IN" dirty="0"/>
              <a:t>Gene Therapy</a:t>
            </a:r>
          </a:p>
          <a:p>
            <a:r>
              <a:rPr lang="en-IN" dirty="0"/>
              <a:t>Less transfusion dependence</a:t>
            </a:r>
          </a:p>
          <a:p>
            <a:r>
              <a:rPr lang="en-IN" dirty="0"/>
              <a:t>Easier, safer and more effective Chelation Therapy</a:t>
            </a:r>
          </a:p>
        </p:txBody>
      </p:sp>
    </p:spTree>
    <p:extLst>
      <p:ext uri="{BB962C8B-B14F-4D97-AF65-F5344CB8AC3E}">
        <p14:creationId xmlns:p14="http://schemas.microsoft.com/office/powerpoint/2010/main" val="382235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354D-1B1E-4C67-9526-FA76BA2E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Haematopoietic Stem Cell Transplantation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E25FA-E418-4960-B69D-E2D67B0E5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Standard therapy – Selection of HLA  matched donor or unit, intensive chelation</a:t>
            </a:r>
          </a:p>
          <a:p>
            <a:r>
              <a:rPr lang="en-IN" dirty="0"/>
              <a:t>Conditioning of the patient – Hickmann catheterization, myeloablative chemotherapy, antibiotics, antifungals and antivirals, transfusion support.</a:t>
            </a:r>
          </a:p>
          <a:p>
            <a:r>
              <a:rPr lang="en-IN" dirty="0"/>
              <a:t>Collection of HSC and processing</a:t>
            </a:r>
          </a:p>
          <a:p>
            <a:r>
              <a:rPr lang="en-IN" dirty="0"/>
              <a:t>Infusion of the HSC via peripheral venous access</a:t>
            </a:r>
          </a:p>
          <a:p>
            <a:r>
              <a:rPr lang="en-IN" dirty="0"/>
              <a:t>Initiation of Colony Stimulating Factor and continuation of antibiotics, antifungals and antivirals, transfusion support.</a:t>
            </a:r>
          </a:p>
          <a:p>
            <a:r>
              <a:rPr lang="en-IN" dirty="0"/>
              <a:t>Recovery of Neutrophils &gt; 1000/</a:t>
            </a:r>
            <a:r>
              <a:rPr lang="en-IN" dirty="0" err="1"/>
              <a:t>μL</a:t>
            </a:r>
            <a:r>
              <a:rPr lang="en-IN" dirty="0"/>
              <a:t>, date of engraftment</a:t>
            </a:r>
          </a:p>
          <a:p>
            <a:r>
              <a:rPr lang="en-IN" dirty="0"/>
              <a:t>Discontinuation of transfusion support, contemplating engraftment, establishment of Donor/Recipient Chimera, continuation of Chelation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323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92DC-0678-40BF-9BAE-436CC97D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Newer approaches in HSCT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125D9-C9B4-4964-92EE-0D664A849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825625"/>
            <a:ext cx="11434438" cy="4351338"/>
          </a:xfrm>
        </p:spPr>
        <p:txBody>
          <a:bodyPr/>
          <a:lstStyle/>
          <a:p>
            <a:r>
              <a:rPr lang="en-IN" dirty="0"/>
              <a:t>HSCT following reduced intensity conditioning – Matched sibling Donor / matched family-related UCB donor</a:t>
            </a:r>
          </a:p>
          <a:p>
            <a:r>
              <a:rPr lang="en-IN" dirty="0"/>
              <a:t>Matched unrelated HSCT </a:t>
            </a:r>
          </a:p>
          <a:p>
            <a:r>
              <a:rPr lang="en-IN" dirty="0"/>
              <a:t>Non-myeloablative Haploidentical HSCT</a:t>
            </a:r>
          </a:p>
          <a:p>
            <a:r>
              <a:rPr lang="en-IN" dirty="0"/>
              <a:t>Non-myeloablative mobilized peripheral blood HSCT</a:t>
            </a:r>
          </a:p>
          <a:p>
            <a:r>
              <a:rPr lang="en-IN" dirty="0"/>
              <a:t>Unrelated UCB following HLA-haploidentical HSCT</a:t>
            </a:r>
          </a:p>
          <a:p>
            <a:r>
              <a:rPr lang="en-IN" dirty="0"/>
              <a:t>UCB derived ex vivo expanded stem and progenitor cells</a:t>
            </a:r>
          </a:p>
        </p:txBody>
      </p:sp>
    </p:spTree>
    <p:extLst>
      <p:ext uri="{BB962C8B-B14F-4D97-AF65-F5344CB8AC3E}">
        <p14:creationId xmlns:p14="http://schemas.microsoft.com/office/powerpoint/2010/main" val="24029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D317-8186-4938-8245-AB1868D9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0" y="262853"/>
            <a:ext cx="10515600" cy="1325563"/>
          </a:xfrm>
        </p:spPr>
        <p:txBody>
          <a:bodyPr/>
          <a:lstStyle/>
          <a:p>
            <a:r>
              <a:rPr lang="en-IN" dirty="0"/>
              <a:t>Gene Therapy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7716A2-9966-49DF-8A10-22FBFFEB4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1977"/>
          <a:stretch/>
        </p:blipFill>
        <p:spPr>
          <a:xfrm>
            <a:off x="662404" y="1618841"/>
            <a:ext cx="7043413" cy="1751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9044EF-79A8-454E-A2B3-9A0F46E2F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01"/>
          <a:stretch/>
        </p:blipFill>
        <p:spPr>
          <a:xfrm>
            <a:off x="5154734" y="5553162"/>
            <a:ext cx="6439732" cy="1137290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C5DDC2CA-0D23-482E-83A3-A1DEFB96D73C}"/>
              </a:ext>
            </a:extLst>
          </p:cNvPr>
          <p:cNvSpPr/>
          <p:nvPr/>
        </p:nvSpPr>
        <p:spPr>
          <a:xfrm>
            <a:off x="6844683" y="2428697"/>
            <a:ext cx="435006" cy="45276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A0CB3-A7F0-4856-B76C-555E044EF991}"/>
              </a:ext>
            </a:extLst>
          </p:cNvPr>
          <p:cNvSpPr txBox="1"/>
          <p:nvPr/>
        </p:nvSpPr>
        <p:spPr>
          <a:xfrm>
            <a:off x="7936637" y="2428697"/>
            <a:ext cx="31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Defect in Beta Globin gene loci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E12B6F-806F-41E6-A251-01138F1C0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831"/>
          <a:stretch/>
        </p:blipFill>
        <p:spPr>
          <a:xfrm>
            <a:off x="452760" y="3797000"/>
            <a:ext cx="5504157" cy="612495"/>
          </a:xfrm>
          <a:prstGeom prst="rect">
            <a:avLst/>
          </a:prstGeom>
        </p:spPr>
      </p:pic>
      <p:sp>
        <p:nvSpPr>
          <p:cNvPr id="11" name="Star: 32 Points 10">
            <a:extLst>
              <a:ext uri="{FF2B5EF4-FFF2-40B4-BE49-F238E27FC236}">
                <a16:creationId xmlns:a16="http://schemas.microsoft.com/office/drawing/2014/main" id="{8E96359E-E5F8-4D37-AF7B-157E1C3FB84C}"/>
              </a:ext>
            </a:extLst>
          </p:cNvPr>
          <p:cNvSpPr/>
          <p:nvPr/>
        </p:nvSpPr>
        <p:spPr>
          <a:xfrm>
            <a:off x="133165" y="3487214"/>
            <a:ext cx="5962835" cy="1137289"/>
          </a:xfrm>
          <a:prstGeom prst="star32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7CAB40-2244-4E97-B3BD-633C06E13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4310" y="5724771"/>
            <a:ext cx="469433" cy="499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797DF-2D4A-489D-9D26-7E140B1333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325" r="33650" b="34985"/>
          <a:stretch/>
        </p:blipFill>
        <p:spPr>
          <a:xfrm rot="10800000">
            <a:off x="3947604" y="5828319"/>
            <a:ext cx="2148396" cy="39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023F80-727A-4F17-AAEB-EBD1A7CFEB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138" t="-6722" r="1655" b="63078"/>
          <a:stretch/>
        </p:blipFill>
        <p:spPr>
          <a:xfrm rot="10800000">
            <a:off x="4922399" y="6224686"/>
            <a:ext cx="1034518" cy="266076"/>
          </a:xfrm>
          <a:prstGeom prst="rect">
            <a:avLst/>
          </a:prstGeom>
        </p:spPr>
      </p:pic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FCB6D2B3-E155-401C-B2B3-4C2B7BDCD118}"/>
              </a:ext>
            </a:extLst>
          </p:cNvPr>
          <p:cNvSpPr/>
          <p:nvPr/>
        </p:nvSpPr>
        <p:spPr>
          <a:xfrm rot="4805618">
            <a:off x="673272" y="5082042"/>
            <a:ext cx="1588662" cy="841601"/>
          </a:xfrm>
          <a:prstGeom prst="curvedUpArrow">
            <a:avLst>
              <a:gd name="adj1" fmla="val 20526"/>
              <a:gd name="adj2" fmla="val 50000"/>
              <a:gd name="adj3" fmla="val 71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645680-5293-42C4-AE19-AC7BE1D430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12744" flipV="1">
            <a:off x="2027669" y="4971521"/>
            <a:ext cx="1980737" cy="111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F3075C-7D12-42FB-925D-C1D008141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0"/>
          <a:stretch/>
        </p:blipFill>
        <p:spPr>
          <a:xfrm>
            <a:off x="1145218" y="1065320"/>
            <a:ext cx="9499107" cy="5675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EACE2-DFC4-4B4C-93A7-18BC216BFB95}"/>
              </a:ext>
            </a:extLst>
          </p:cNvPr>
          <p:cNvSpPr txBox="1"/>
          <p:nvPr/>
        </p:nvSpPr>
        <p:spPr>
          <a:xfrm>
            <a:off x="2050742" y="309567"/>
            <a:ext cx="767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/>
              <a:t>Beta –globin gene addition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161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09530-3215-49A9-BA10-292D9FA6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9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cl11a fetal hemoglobin">
            <a:extLst>
              <a:ext uri="{FF2B5EF4-FFF2-40B4-BE49-F238E27FC236}">
                <a16:creationId xmlns:a16="http://schemas.microsoft.com/office/drawing/2014/main" id="{2F3B1DFE-2D58-4A3F-B26A-330363CC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0"/>
            <a:ext cx="1115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19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692C-F547-4525-8244-EE445B2C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Induction of </a:t>
            </a:r>
            <a:r>
              <a:rPr lang="en-IN" dirty="0" err="1"/>
              <a:t>Fetal</a:t>
            </a:r>
            <a:r>
              <a:rPr lang="en-IN" dirty="0"/>
              <a:t> Haemoglobin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7A87A-FEB5-409C-8C11-321ED5F9D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Gene modification</a:t>
            </a:r>
          </a:p>
          <a:p>
            <a:pPr lvl="1"/>
            <a:r>
              <a:rPr lang="en-IN" dirty="0"/>
              <a:t>Lentivirus carrying sequences of miRNAs inhibiting BCL11A</a:t>
            </a:r>
          </a:p>
          <a:p>
            <a:pPr lvl="1"/>
            <a:r>
              <a:rPr lang="en-IN" dirty="0"/>
              <a:t>Antisense oligonucleotides BCL11A inactivator</a:t>
            </a:r>
          </a:p>
          <a:p>
            <a:pPr lvl="1"/>
            <a:r>
              <a:rPr lang="en-IN" dirty="0"/>
              <a:t>ZFN-driven activation of the Promoter of γ-globin gene</a:t>
            </a:r>
          </a:p>
          <a:p>
            <a:pPr lvl="1"/>
            <a:r>
              <a:rPr lang="en-IN" dirty="0"/>
              <a:t>ZFN-driven BCL11A enhancer ablation</a:t>
            </a:r>
          </a:p>
          <a:p>
            <a:pPr lvl="1"/>
            <a:r>
              <a:rPr lang="en-IN" dirty="0"/>
              <a:t>CRISPR-Cas9 mediated BCL11A enhancer inactivation</a:t>
            </a:r>
          </a:p>
        </p:txBody>
      </p:sp>
    </p:spTree>
    <p:extLst>
      <p:ext uri="{BB962C8B-B14F-4D97-AF65-F5344CB8AC3E}">
        <p14:creationId xmlns:p14="http://schemas.microsoft.com/office/powerpoint/2010/main" val="45809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812</Words>
  <Application>Microsoft Office PowerPoint</Application>
  <PresentationFormat>Widescreen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Recent advances in the Management of Thalassaemia </vt:lpstr>
      <vt:lpstr>Target for the future</vt:lpstr>
      <vt:lpstr>Haematopoietic Stem Cell Transplantation</vt:lpstr>
      <vt:lpstr>Newer approaches in HSCT</vt:lpstr>
      <vt:lpstr>Gene Therapy</vt:lpstr>
      <vt:lpstr>PowerPoint Presentation</vt:lpstr>
      <vt:lpstr>PowerPoint Presentation</vt:lpstr>
      <vt:lpstr>PowerPoint Presentation</vt:lpstr>
      <vt:lpstr>Induction of Fetal Haemoglobin</vt:lpstr>
      <vt:lpstr>Gene correction</vt:lpstr>
      <vt:lpstr>PowerPoint Presentation</vt:lpstr>
      <vt:lpstr>PowerPoint Presentation</vt:lpstr>
      <vt:lpstr>Erythroid Maturation agents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advances in the Management of Thalassaemia</dc:title>
  <dc:creator>Prosanto Chowdhury</dc:creator>
  <cp:lastModifiedBy>Mohammad Abdur Rahim</cp:lastModifiedBy>
  <cp:revision>38</cp:revision>
  <dcterms:created xsi:type="dcterms:W3CDTF">2018-10-30T07:31:36Z</dcterms:created>
  <dcterms:modified xsi:type="dcterms:W3CDTF">2018-11-12T02:19:43Z</dcterms:modified>
</cp:coreProperties>
</file>